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2" r:id="rId1"/>
  </p:sldMasterIdLst>
  <p:sldIdLst>
    <p:sldId id="256" r:id="rId2"/>
    <p:sldId id="257" r:id="rId3"/>
    <p:sldId id="258" r:id="rId4"/>
    <p:sldId id="264" r:id="rId5"/>
    <p:sldId id="267" r:id="rId6"/>
    <p:sldId id="259" r:id="rId7"/>
    <p:sldId id="268" r:id="rId8"/>
    <p:sldId id="260" r:id="rId9"/>
    <p:sldId id="269" r:id="rId10"/>
    <p:sldId id="261" r:id="rId11"/>
    <p:sldId id="270" r:id="rId12"/>
    <p:sldId id="262" r:id="rId13"/>
    <p:sldId id="265" r:id="rId14"/>
    <p:sldId id="271" r:id="rId15"/>
    <p:sldId id="263" r:id="rId16"/>
    <p:sldId id="266" r:id="rId1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 snapToObjects="1">
      <p:cViewPr varScale="1">
        <p:scale>
          <a:sx n="89" d="100"/>
          <a:sy n="89" d="100"/>
        </p:scale>
        <p:origin x="-846" y="-10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22030" y="1028700"/>
            <a:ext cx="8229600" cy="13716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12/13/2024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2498774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12/13/2024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12/13/2024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12/13/2024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57200"/>
            <a:ext cx="7086600" cy="13716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0200" y="1880840"/>
            <a:ext cx="7086600" cy="1132284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12/13/2024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24800" y="4812507"/>
            <a:ext cx="762000" cy="273844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12/13/2024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8229600" cy="8572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563165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1151335"/>
            <a:ext cx="4041775" cy="563165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771651"/>
            <a:ext cx="4040188" cy="28229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771651"/>
            <a:ext cx="4041775" cy="28229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12/13/2024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12/13/2024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12/13/2024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1" y="1143001"/>
            <a:ext cx="3008313" cy="3451622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12/13/2024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457200"/>
            <a:ext cx="5486400" cy="391716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28800" y="1373981"/>
            <a:ext cx="5486400" cy="29718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8800" y="875090"/>
            <a:ext cx="5486400" cy="397764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12/13/2024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53187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457200" y="4812507"/>
            <a:ext cx="2133600" cy="273844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pPr/>
              <a:t>12/13/2024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4812507"/>
            <a:ext cx="2895600" cy="273844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924800" y="4812507"/>
            <a:ext cx="762000" cy="273844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>
                <a:solidFill>
                  <a:schemeClr val="accent1"/>
                </a:solidFill>
              </a:rPr>
              <a:t>Netflix Application Deployment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b="1" dirty="0" smtClean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b="1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Project </a:t>
            </a:r>
            <a:r>
              <a:rPr b="1">
                <a:solidFill>
                  <a:schemeClr val="accent1">
                    <a:lumMod val="20000"/>
                    <a:lumOff val="80000"/>
                  </a:schemeClr>
                </a:solidFill>
              </a:rPr>
              <a:t>by Yashwanth Naidu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05979"/>
            <a:ext cx="8686800" cy="857250"/>
          </a:xfrm>
        </p:spPr>
        <p:txBody>
          <a:bodyPr>
            <a:normAutofit fontScale="90000"/>
          </a:bodyPr>
          <a:lstStyle/>
          <a:p>
            <a:r>
              <a:t>Phase 4: Monitoring with Prometheus and Grafana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None/>
            </a:pPr>
            <a:r>
              <a:rPr sz="2000">
                <a:latin typeface="Arial Rounded MT Bold" pitchFamily="34" charset="0"/>
              </a:rPr>
              <a:t>Steps:</a:t>
            </a: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000" smtClean="0">
                <a:latin typeface="Arial Rounded MT Bold" pitchFamily="34" charset="0"/>
              </a:rPr>
              <a:t>Set </a:t>
            </a:r>
            <a:r>
              <a:rPr sz="2000">
                <a:latin typeface="Arial Rounded MT Bold" pitchFamily="34" charset="0"/>
              </a:rPr>
              <a:t>up Prometheus for metrics collection and visualization.</a:t>
            </a: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000" smtClean="0">
                <a:latin typeface="Arial Rounded MT Bold" pitchFamily="34" charset="0"/>
              </a:rPr>
              <a:t>Install </a:t>
            </a:r>
            <a:r>
              <a:rPr sz="2000">
                <a:latin typeface="Arial Rounded MT Bold" pitchFamily="34" charset="0"/>
              </a:rPr>
              <a:t>Node Exporter for hardware metrics.</a:t>
            </a: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000" smtClean="0">
                <a:latin typeface="Arial Rounded MT Bold" pitchFamily="34" charset="0"/>
              </a:rPr>
              <a:t>Configure </a:t>
            </a:r>
            <a:r>
              <a:rPr sz="2000">
                <a:latin typeface="Arial Rounded MT Bold" pitchFamily="34" charset="0"/>
              </a:rPr>
              <a:t>Grafana to visualize data from Prometheus.</a:t>
            </a: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000" smtClean="0">
                <a:latin typeface="Arial Rounded MT Bold" pitchFamily="34" charset="0"/>
              </a:rPr>
              <a:t>Monitor </a:t>
            </a:r>
            <a:r>
              <a:rPr sz="2000">
                <a:latin typeface="Arial Rounded MT Bold" pitchFamily="34" charset="0"/>
              </a:rPr>
              <a:t>Jenkins and application performance.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3516" y="164698"/>
            <a:ext cx="3823018" cy="1539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83516" y="1871272"/>
            <a:ext cx="3823018" cy="1383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83516" y="3383496"/>
            <a:ext cx="3823018" cy="15296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/>
          <p:cNvPicPr/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978084" y="3383496"/>
            <a:ext cx="3851592" cy="15296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/>
          <p:cNvPicPr/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4978085" y="164698"/>
            <a:ext cx="3851593" cy="1539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/>
          <p:cNvPicPr/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4978084" y="1871271"/>
            <a:ext cx="3851593" cy="1383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Phase 5: Kubernetes Deployment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3228"/>
            <a:ext cx="8229600" cy="3668792"/>
          </a:xfrm>
        </p:spPr>
        <p:txBody>
          <a:bodyPr>
            <a:noAutofit/>
          </a:bodyPr>
          <a:lstStyle/>
          <a:p>
            <a:pPr>
              <a:lnSpc>
                <a:spcPct val="170000"/>
              </a:lnSpc>
              <a:buNone/>
            </a:pPr>
            <a:r>
              <a:rPr sz="2000">
                <a:latin typeface="Arial Rounded MT Bold" pitchFamily="34" charset="0"/>
              </a:rPr>
              <a:t>Tools used:</a:t>
            </a:r>
          </a:p>
          <a:p>
            <a:pPr marL="594360" indent="-457200">
              <a:lnSpc>
                <a:spcPct val="170000"/>
              </a:lnSpc>
              <a:buFont typeface="Wingdings" pitchFamily="2" charset="2"/>
              <a:buChar char="q"/>
            </a:pPr>
            <a:r>
              <a:rPr sz="2000" smtClean="0">
                <a:latin typeface="Arial Rounded MT Bold" pitchFamily="34" charset="0"/>
              </a:rPr>
              <a:t>Amazon </a:t>
            </a:r>
            <a:r>
              <a:rPr sz="2000">
                <a:latin typeface="Arial Rounded MT Bold" pitchFamily="34" charset="0"/>
              </a:rPr>
              <a:t>EKS for Kubernetes cluster.</a:t>
            </a:r>
          </a:p>
          <a:p>
            <a:pPr marL="594360" indent="-457200">
              <a:lnSpc>
                <a:spcPct val="170000"/>
              </a:lnSpc>
              <a:buFont typeface="Wingdings" pitchFamily="2" charset="2"/>
              <a:buChar char="q"/>
            </a:pPr>
            <a:r>
              <a:rPr sz="2000" smtClean="0">
                <a:latin typeface="Arial Rounded MT Bold" pitchFamily="34" charset="0"/>
              </a:rPr>
              <a:t>ArgoCD </a:t>
            </a:r>
            <a:r>
              <a:rPr sz="2000">
                <a:latin typeface="Arial Rounded MT Bold" pitchFamily="34" charset="0"/>
              </a:rPr>
              <a:t>for GitOps-based </a:t>
            </a:r>
            <a:r>
              <a:rPr sz="2000" smtClean="0">
                <a:latin typeface="Arial Rounded MT Bold" pitchFamily="34" charset="0"/>
              </a:rPr>
              <a:t>deployment.</a:t>
            </a:r>
            <a:endParaRPr lang="en-US" sz="2000" dirty="0" smtClean="0">
              <a:latin typeface="Arial Rounded MT Bold" pitchFamily="34" charset="0"/>
            </a:endParaRPr>
          </a:p>
          <a:p>
            <a:pPr marL="594360" indent="-457200">
              <a:lnSpc>
                <a:spcPct val="170000"/>
              </a:lnSpc>
              <a:buNone/>
            </a:pPr>
            <a:r>
              <a:rPr sz="2000" smtClean="0">
                <a:latin typeface="Arial Rounded MT Bold" pitchFamily="34" charset="0"/>
              </a:rPr>
              <a:t>Steps</a:t>
            </a:r>
            <a:r>
              <a:rPr sz="2000">
                <a:latin typeface="Arial Rounded MT Bold" pitchFamily="34" charset="0"/>
              </a:rPr>
              <a:t>:</a:t>
            </a:r>
          </a:p>
          <a:p>
            <a:pPr marL="594360" indent="-457200">
              <a:lnSpc>
                <a:spcPct val="170000"/>
              </a:lnSpc>
              <a:buFont typeface="Wingdings" pitchFamily="2" charset="2"/>
              <a:buChar char="q"/>
            </a:pPr>
            <a:r>
              <a:rPr sz="2000" smtClean="0">
                <a:latin typeface="Arial Rounded MT Bold" pitchFamily="34" charset="0"/>
              </a:rPr>
              <a:t>Create </a:t>
            </a:r>
            <a:r>
              <a:rPr sz="2000">
                <a:latin typeface="Arial Rounded MT Bold" pitchFamily="34" charset="0"/>
              </a:rPr>
              <a:t>an EKS cluster and node group.</a:t>
            </a:r>
          </a:p>
          <a:p>
            <a:pPr marL="594360" indent="-457200">
              <a:lnSpc>
                <a:spcPct val="170000"/>
              </a:lnSpc>
              <a:buFont typeface="Wingdings" pitchFamily="2" charset="2"/>
              <a:buChar char="q"/>
            </a:pPr>
            <a:r>
              <a:rPr sz="2000" smtClean="0">
                <a:latin typeface="Arial Rounded MT Bold" pitchFamily="34" charset="0"/>
              </a:rPr>
              <a:t>Install </a:t>
            </a:r>
            <a:r>
              <a:rPr sz="2000">
                <a:latin typeface="Arial Rounded MT Bold" pitchFamily="34" charset="0"/>
              </a:rPr>
              <a:t>Helm and set up Prometheus Node </a:t>
            </a:r>
            <a:r>
              <a:rPr sz="2400">
                <a:latin typeface="Arial Rounded MT Bold" pitchFamily="34" charset="0"/>
              </a:rPr>
              <a:t>Exporter</a:t>
            </a:r>
            <a:r>
              <a:rPr sz="2400" smtClean="0">
                <a:latin typeface="Arial Rounded MT Bold" pitchFamily="34" charset="0"/>
              </a:rPr>
              <a:t>.</a:t>
            </a:r>
            <a:endParaRPr sz="2400">
              <a:latin typeface="Arial Rounded MT Bold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1451" y="246460"/>
            <a:ext cx="844391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94360" indent="-457200">
              <a:lnSpc>
                <a:spcPct val="170000"/>
              </a:lnSpc>
              <a:buFont typeface="Wingdings" pitchFamily="2" charset="2"/>
              <a:buChar char="q"/>
            </a:pPr>
            <a:r>
              <a:rPr lang="en-US" sz="2000" dirty="0" smtClean="0">
                <a:latin typeface="Arial Rounded MT Bold" pitchFamily="34" charset="0"/>
              </a:rPr>
              <a:t>Deploy </a:t>
            </a:r>
            <a:r>
              <a:rPr lang="en-US" sz="2000" dirty="0" err="1" smtClean="0">
                <a:latin typeface="Arial Rounded MT Bold" pitchFamily="34" charset="0"/>
              </a:rPr>
              <a:t>ArgoCD</a:t>
            </a:r>
            <a:r>
              <a:rPr lang="en-US" sz="2000" dirty="0" smtClean="0">
                <a:latin typeface="Arial Rounded MT Bold" pitchFamily="34" charset="0"/>
              </a:rPr>
              <a:t> and configure </a:t>
            </a:r>
            <a:r>
              <a:rPr lang="en-US" sz="2000" dirty="0" err="1" smtClean="0">
                <a:latin typeface="Arial Rounded MT Bold" pitchFamily="34" charset="0"/>
              </a:rPr>
              <a:t>Git</a:t>
            </a:r>
            <a:r>
              <a:rPr lang="en-US" sz="2000" dirty="0" smtClean="0">
                <a:latin typeface="Arial Rounded MT Bold" pitchFamily="34" charset="0"/>
              </a:rPr>
              <a:t> repository.</a:t>
            </a:r>
          </a:p>
          <a:p>
            <a:pPr marL="594360" indent="-457200">
              <a:lnSpc>
                <a:spcPct val="170000"/>
              </a:lnSpc>
              <a:buFont typeface="Wingdings" pitchFamily="2" charset="2"/>
              <a:buChar char="q"/>
            </a:pPr>
            <a:r>
              <a:rPr lang="en-US" sz="2000" dirty="0" smtClean="0">
                <a:latin typeface="Arial Rounded MT Bold" pitchFamily="34" charset="0"/>
              </a:rPr>
              <a:t>Deploy and synchronize the Netflix application using </a:t>
            </a:r>
            <a:r>
              <a:rPr lang="en-US" sz="2000" dirty="0" err="1" smtClean="0">
                <a:latin typeface="Arial Rounded MT Bold" pitchFamily="34" charset="0"/>
              </a:rPr>
              <a:t>ArgoCD</a:t>
            </a:r>
            <a:r>
              <a:rPr lang="en-US" sz="2000" dirty="0" smtClean="0">
                <a:latin typeface="Arial Rounded MT Bold" pitchFamily="34" charset="0"/>
              </a:rPr>
              <a:t>.</a:t>
            </a:r>
          </a:p>
          <a:p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91808" y="1936154"/>
            <a:ext cx="3908743" cy="20320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72050" y="1936154"/>
            <a:ext cx="3923030" cy="20320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8920" y="131229"/>
            <a:ext cx="3765867" cy="1529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814889" y="131229"/>
            <a:ext cx="4018915" cy="1529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48919" y="1794794"/>
            <a:ext cx="3765867" cy="16475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/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814888" y="1794794"/>
            <a:ext cx="4018915" cy="16475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/>
          <p:cNvPicPr/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48920" y="3570946"/>
            <a:ext cx="3765867" cy="1572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/>
          <p:cNvPicPr/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4814888" y="3570946"/>
            <a:ext cx="4018914" cy="1572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400" dirty="0" smtClean="0">
                <a:latin typeface="Arial Rounded MT Bold" pitchFamily="34" charset="0"/>
              </a:rPr>
              <a:t>     </a:t>
            </a:r>
            <a:r>
              <a:rPr sz="2000" smtClean="0">
                <a:latin typeface="Arial Rounded MT Bold" pitchFamily="34" charset="0"/>
              </a:rPr>
              <a:t>This </a:t>
            </a:r>
            <a:r>
              <a:rPr sz="2000">
                <a:latin typeface="Arial Rounded MT Bold" pitchFamily="34" charset="0"/>
              </a:rPr>
              <a:t>project demonstrates a </a:t>
            </a:r>
            <a:r>
              <a:rPr sz="2000" smtClean="0">
                <a:latin typeface="Arial Rounded MT Bold" pitchFamily="34" charset="0"/>
              </a:rPr>
              <a:t>comprehensive</a:t>
            </a:r>
            <a:r>
              <a:rPr lang="en-US" sz="2000" dirty="0" smtClean="0">
                <a:latin typeface="Arial Rounded MT Bold" pitchFamily="34" charset="0"/>
              </a:rPr>
              <a:t> </a:t>
            </a:r>
            <a:r>
              <a:rPr sz="2000" smtClean="0">
                <a:latin typeface="Arial Rounded MT Bold" pitchFamily="34" charset="0"/>
              </a:rPr>
              <a:t>approach </a:t>
            </a:r>
            <a:r>
              <a:rPr sz="2000">
                <a:latin typeface="Arial Rounded MT Bold" pitchFamily="34" charset="0"/>
              </a:rPr>
              <a:t>to deploying, securing, automating, and monitoring applications using modern DevOps tools and practices. The final deployment leverages Kubernetes and GitOps for scalability and reliability.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14551" y="1768079"/>
            <a:ext cx="47148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i="1" dirty="0" smtClean="0">
                <a:solidFill>
                  <a:schemeClr val="accent1"/>
                </a:solidFill>
              </a:rPr>
              <a:t>Thank You</a:t>
            </a:r>
            <a:endParaRPr lang="en-US" sz="7200" b="1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olidFill>
                  <a:schemeClr val="accent1"/>
                </a:solidFill>
              </a:rPr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000">
                <a:latin typeface="Arial Rounded MT Bold" pitchFamily="34" charset="0"/>
                <a:cs typeface="Arial" pitchFamily="34" charset="0"/>
              </a:rPr>
              <a:t>This project involves deploying the Netflix application across multiple </a:t>
            </a:r>
            <a:r>
              <a:rPr sz="2000" smtClean="0">
                <a:latin typeface="Arial Rounded MT Bold" pitchFamily="34" charset="0"/>
                <a:cs typeface="Arial" pitchFamily="34" charset="0"/>
              </a:rPr>
              <a:t>phases</a:t>
            </a:r>
            <a:r>
              <a:rPr lang="en-US" sz="2000" dirty="0" smtClean="0">
                <a:latin typeface="Arial Rounded MT Bold" pitchFamily="34" charset="0"/>
                <a:cs typeface="Arial" pitchFamily="34" charset="0"/>
              </a:rPr>
              <a:t>.</a:t>
            </a:r>
            <a:endParaRPr sz="2000">
              <a:latin typeface="Arial Rounded MT Bold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000" smtClean="0">
                <a:latin typeface="Arial Rounded MT Bold" pitchFamily="34" charset="0"/>
                <a:cs typeface="Arial" pitchFamily="34" charset="0"/>
              </a:rPr>
              <a:t>Local </a:t>
            </a:r>
            <a:r>
              <a:rPr sz="2000">
                <a:latin typeface="Arial Rounded MT Bold" pitchFamily="34" charset="0"/>
                <a:cs typeface="Arial" pitchFamily="34" charset="0"/>
              </a:rPr>
              <a:t>deployment on EC2 </a:t>
            </a:r>
            <a:r>
              <a:rPr sz="2000" smtClean="0">
                <a:latin typeface="Arial Rounded MT Bold" pitchFamily="34" charset="0"/>
                <a:cs typeface="Arial" pitchFamily="34" charset="0"/>
              </a:rPr>
              <a:t>instances</a:t>
            </a:r>
            <a:r>
              <a:rPr lang="en-US" sz="2000" dirty="0" smtClean="0">
                <a:latin typeface="Arial Rounded MT Bold" pitchFamily="34" charset="0"/>
                <a:cs typeface="Arial" pitchFamily="34" charset="0"/>
              </a:rPr>
              <a:t>.</a:t>
            </a:r>
            <a:endParaRPr sz="2000">
              <a:latin typeface="Arial Rounded MT Bold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000" smtClean="0">
                <a:latin typeface="Arial Rounded MT Bold" pitchFamily="34" charset="0"/>
                <a:cs typeface="Arial" pitchFamily="34" charset="0"/>
              </a:rPr>
              <a:t>Implementing </a:t>
            </a:r>
            <a:r>
              <a:rPr sz="2000">
                <a:latin typeface="Arial Rounded MT Bold" pitchFamily="34" charset="0"/>
                <a:cs typeface="Arial" pitchFamily="34" charset="0"/>
              </a:rPr>
              <a:t>security with SonarQube and </a:t>
            </a:r>
            <a:r>
              <a:rPr sz="2000" smtClean="0">
                <a:latin typeface="Arial Rounded MT Bold" pitchFamily="34" charset="0"/>
                <a:cs typeface="Arial" pitchFamily="34" charset="0"/>
              </a:rPr>
              <a:t>Trivy</a:t>
            </a:r>
            <a:r>
              <a:rPr lang="en-US" sz="2000" dirty="0" smtClean="0">
                <a:latin typeface="Arial Rounded MT Bold" pitchFamily="34" charset="0"/>
                <a:cs typeface="Arial" pitchFamily="34" charset="0"/>
              </a:rPr>
              <a:t>.</a:t>
            </a:r>
            <a:endParaRPr sz="2000">
              <a:latin typeface="Arial Rounded MT Bold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000" smtClean="0">
                <a:latin typeface="Arial Rounded MT Bold" pitchFamily="34" charset="0"/>
                <a:cs typeface="Arial" pitchFamily="34" charset="0"/>
              </a:rPr>
              <a:t>Automating </a:t>
            </a:r>
            <a:r>
              <a:rPr sz="2000">
                <a:latin typeface="Arial Rounded MT Bold" pitchFamily="34" charset="0"/>
                <a:cs typeface="Arial" pitchFamily="34" charset="0"/>
              </a:rPr>
              <a:t>deployment with </a:t>
            </a:r>
            <a:r>
              <a:rPr sz="2000" smtClean="0">
                <a:latin typeface="Arial Rounded MT Bold" pitchFamily="34" charset="0"/>
                <a:cs typeface="Arial" pitchFamily="34" charset="0"/>
              </a:rPr>
              <a:t>Jenkins</a:t>
            </a:r>
            <a:r>
              <a:rPr lang="en-US" sz="2000" dirty="0" smtClean="0">
                <a:latin typeface="Arial Rounded MT Bold" pitchFamily="34" charset="0"/>
                <a:cs typeface="Arial" pitchFamily="34" charset="0"/>
              </a:rPr>
              <a:t>.</a:t>
            </a:r>
            <a:endParaRPr sz="2000">
              <a:latin typeface="Arial Rounded MT Bold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000" smtClean="0">
                <a:latin typeface="Arial Rounded MT Bold" pitchFamily="34" charset="0"/>
                <a:cs typeface="Arial" pitchFamily="34" charset="0"/>
              </a:rPr>
              <a:t>Monitoring </a:t>
            </a:r>
            <a:r>
              <a:rPr sz="2000">
                <a:latin typeface="Arial Rounded MT Bold" pitchFamily="34" charset="0"/>
                <a:cs typeface="Arial" pitchFamily="34" charset="0"/>
              </a:rPr>
              <a:t>via Prometheus and </a:t>
            </a:r>
            <a:r>
              <a:rPr sz="2000" smtClean="0">
                <a:latin typeface="Arial Rounded MT Bold" pitchFamily="34" charset="0"/>
                <a:cs typeface="Arial" pitchFamily="34" charset="0"/>
              </a:rPr>
              <a:t>Grafana</a:t>
            </a:r>
            <a:r>
              <a:rPr lang="en-US" sz="2000" dirty="0" smtClean="0">
                <a:latin typeface="Arial Rounded MT Bold" pitchFamily="34" charset="0"/>
                <a:cs typeface="Arial" pitchFamily="34" charset="0"/>
              </a:rPr>
              <a:t>.</a:t>
            </a:r>
            <a:endParaRPr sz="2000">
              <a:latin typeface="Arial Rounded MT Bold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000" smtClean="0">
                <a:latin typeface="Arial Rounded MT Bold" pitchFamily="34" charset="0"/>
                <a:cs typeface="Arial" pitchFamily="34" charset="0"/>
              </a:rPr>
              <a:t>Deployment </a:t>
            </a:r>
            <a:r>
              <a:rPr sz="2000">
                <a:latin typeface="Arial Rounded MT Bold" pitchFamily="34" charset="0"/>
                <a:cs typeface="Arial" pitchFamily="34" charset="0"/>
              </a:rPr>
              <a:t>using Kubernetes EKS and </a:t>
            </a:r>
            <a:r>
              <a:rPr sz="2000" smtClean="0">
                <a:latin typeface="Arial Rounded MT Bold" pitchFamily="34" charset="0"/>
                <a:cs typeface="Arial" pitchFamily="34" charset="0"/>
              </a:rPr>
              <a:t>ArgoCD</a:t>
            </a:r>
            <a:r>
              <a:rPr lang="en-US" sz="2000" dirty="0" smtClean="0">
                <a:latin typeface="Arial Rounded MT Bold" pitchFamily="34" charset="0"/>
                <a:cs typeface="Arial" pitchFamily="34" charset="0"/>
              </a:rPr>
              <a:t>.</a:t>
            </a:r>
            <a:endParaRPr sz="2000">
              <a:latin typeface="Arial Rounded MT Bold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mtClean="0">
                <a:solidFill>
                  <a:schemeClr val="accent1"/>
                </a:solidFill>
              </a:rPr>
              <a:t>Phase </a:t>
            </a:r>
            <a:r>
              <a:rPr>
                <a:solidFill>
                  <a:schemeClr val="accent1"/>
                </a:solidFill>
              </a:rPr>
              <a:t>1: Local Deployment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buNone/>
            </a:pPr>
            <a:r>
              <a:rPr>
                <a:latin typeface="Arial Rounded MT Bold" pitchFamily="34" charset="0"/>
              </a:rPr>
              <a:t>Steps:</a:t>
            </a: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400" smtClean="0">
                <a:latin typeface="Arial Rounded MT Bold" pitchFamily="34" charset="0"/>
              </a:rPr>
              <a:t>Launch </a:t>
            </a:r>
            <a:r>
              <a:rPr sz="2400">
                <a:latin typeface="Arial Rounded MT Bold" pitchFamily="34" charset="0"/>
              </a:rPr>
              <a:t>EC2 instance with necessary ports.</a:t>
            </a: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400" smtClean="0">
                <a:latin typeface="Arial Rounded MT Bold" pitchFamily="34" charset="0"/>
              </a:rPr>
              <a:t>Update </a:t>
            </a:r>
            <a:r>
              <a:rPr sz="2400">
                <a:latin typeface="Arial Rounded MT Bold" pitchFamily="34" charset="0"/>
              </a:rPr>
              <a:t>the instance and clone the Netflix application from GitHub.</a:t>
            </a: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400" smtClean="0">
                <a:latin typeface="Arial Rounded MT Bold" pitchFamily="34" charset="0"/>
              </a:rPr>
              <a:t>Install </a:t>
            </a:r>
            <a:r>
              <a:rPr sz="2400">
                <a:latin typeface="Arial Rounded MT Bold" pitchFamily="34" charset="0"/>
              </a:rPr>
              <a:t>and configure Docker.</a:t>
            </a: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400" smtClean="0">
                <a:latin typeface="Arial Rounded MT Bold" pitchFamily="34" charset="0"/>
              </a:rPr>
              <a:t>Build </a:t>
            </a:r>
            <a:r>
              <a:rPr sz="2400">
                <a:latin typeface="Arial Rounded MT Bold" pitchFamily="34" charset="0"/>
              </a:rPr>
              <a:t>Docker image and run a container.</a:t>
            </a: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400" smtClean="0">
                <a:latin typeface="Arial Rounded MT Bold" pitchFamily="34" charset="0"/>
              </a:rPr>
              <a:t>Host </a:t>
            </a:r>
            <a:r>
              <a:rPr sz="2400">
                <a:latin typeface="Arial Rounded MT Bold" pitchFamily="34" charset="0"/>
              </a:rPr>
              <a:t>the application using Elastic IP and specified ports.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1474" y="407193"/>
            <a:ext cx="903070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SzPct val="65000"/>
              <a:buFont typeface="Wingdings" pitchFamily="2" charset="2"/>
              <a:buChar char="q"/>
            </a:pPr>
            <a:r>
              <a:rPr lang="en-US" sz="2400" dirty="0" smtClean="0"/>
              <a:t>  </a:t>
            </a:r>
            <a:r>
              <a:rPr lang="en-US" sz="2000" dirty="0" smtClean="0">
                <a:latin typeface="Arial Rounded MT Bold" pitchFamily="34" charset="0"/>
              </a:rPr>
              <a:t>Create TMDB account for API.</a:t>
            </a:r>
          </a:p>
          <a:p>
            <a:pPr>
              <a:lnSpc>
                <a:spcPct val="150000"/>
              </a:lnSpc>
              <a:buSzPct val="65000"/>
              <a:buFont typeface="Wingdings" pitchFamily="2" charset="2"/>
              <a:buChar char="q"/>
            </a:pPr>
            <a:r>
              <a:rPr lang="en-US" sz="2000" dirty="0" smtClean="0">
                <a:latin typeface="Arial Rounded MT Bold" pitchFamily="34" charset="0"/>
              </a:rPr>
              <a:t>  Generate API keys and API token.</a:t>
            </a:r>
          </a:p>
          <a:p>
            <a:pPr>
              <a:lnSpc>
                <a:spcPct val="150000"/>
              </a:lnSpc>
              <a:buSzPct val="65000"/>
              <a:buFont typeface="Wingdings" pitchFamily="2" charset="2"/>
              <a:buChar char="q"/>
            </a:pPr>
            <a:r>
              <a:rPr lang="en-US" sz="2000" dirty="0" smtClean="0">
                <a:latin typeface="Arial Rounded MT Bold" pitchFamily="34" charset="0"/>
              </a:rPr>
              <a:t>  Now generate new image using API key.</a:t>
            </a:r>
          </a:p>
          <a:p>
            <a:pPr>
              <a:lnSpc>
                <a:spcPct val="150000"/>
              </a:lnSpc>
              <a:buSzPct val="65000"/>
              <a:buFont typeface="Wingdings" pitchFamily="2" charset="2"/>
              <a:buChar char="q"/>
            </a:pPr>
            <a:r>
              <a:rPr lang="en-US" sz="2000" dirty="0" smtClean="0">
                <a:latin typeface="Arial Rounded MT Bold" pitchFamily="34" charset="0"/>
              </a:rPr>
              <a:t>  Then generate </a:t>
            </a:r>
            <a:r>
              <a:rPr lang="en-US" sz="2000" dirty="0" err="1" smtClean="0">
                <a:latin typeface="Arial Rounded MT Bold" pitchFamily="34" charset="0"/>
              </a:rPr>
              <a:t>conatainer</a:t>
            </a:r>
            <a:r>
              <a:rPr lang="en-US" sz="2000" dirty="0" smtClean="0">
                <a:latin typeface="Arial Rounded MT Bold" pitchFamily="34" charset="0"/>
              </a:rPr>
              <a:t> then host the </a:t>
            </a:r>
            <a:r>
              <a:rPr lang="en-US" sz="2000" dirty="0" smtClean="0">
                <a:latin typeface="Arial Rounded MT Bold" pitchFamily="34" charset="0"/>
              </a:rPr>
              <a:t>Netflix </a:t>
            </a:r>
            <a:r>
              <a:rPr lang="en-US" sz="2400" dirty="0" smtClean="0">
                <a:latin typeface="Arial Rounded MT Bold" pitchFamily="34" charset="0"/>
              </a:rPr>
              <a:t>application</a:t>
            </a:r>
            <a:r>
              <a:rPr lang="en-US" sz="2400" dirty="0" smtClean="0">
                <a:latin typeface="Arial Rounded MT Bold" pitchFamily="34" charset="0"/>
              </a:rPr>
              <a:t>.</a:t>
            </a:r>
            <a:endParaRPr lang="en-US" sz="2400" dirty="0">
              <a:latin typeface="Arial Rounded MT Bold" pitchFamily="34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1451" y="2789680"/>
            <a:ext cx="4157663" cy="1893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29139" y="2789680"/>
            <a:ext cx="4343400" cy="1893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4633" y="131230"/>
            <a:ext cx="3808731" cy="14761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643438" y="131230"/>
            <a:ext cx="3994466" cy="14761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34633" y="1816225"/>
            <a:ext cx="3808731" cy="15082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/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643438" y="1816225"/>
            <a:ext cx="3994466" cy="15082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/>
          <p:cNvPicPr/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34633" y="3504010"/>
            <a:ext cx="3808731" cy="16394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/>
          <p:cNvPicPr/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4643438" y="3504010"/>
            <a:ext cx="3994466" cy="15966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Phase 2: Security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  <a:buNone/>
            </a:pPr>
            <a:r>
              <a:rPr sz="2000">
                <a:latin typeface="Arial Rounded MT Bold" pitchFamily="34" charset="0"/>
              </a:rPr>
              <a:t>Tools used:</a:t>
            </a: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000" smtClean="0">
                <a:latin typeface="Arial Rounded MT Bold" pitchFamily="34" charset="0"/>
              </a:rPr>
              <a:t>SonarQube </a:t>
            </a:r>
            <a:r>
              <a:rPr sz="2000">
                <a:latin typeface="Arial Rounded MT Bold" pitchFamily="34" charset="0"/>
              </a:rPr>
              <a:t>for code quality analysis.</a:t>
            </a: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000" smtClean="0">
                <a:latin typeface="Arial Rounded MT Bold" pitchFamily="34" charset="0"/>
              </a:rPr>
              <a:t>Trivy </a:t>
            </a:r>
            <a:r>
              <a:rPr sz="2000">
                <a:latin typeface="Arial Rounded MT Bold" pitchFamily="34" charset="0"/>
              </a:rPr>
              <a:t>for vulnerability scanning.</a:t>
            </a:r>
          </a:p>
          <a:p>
            <a:pPr>
              <a:lnSpc>
                <a:spcPct val="150000"/>
              </a:lnSpc>
              <a:buNone/>
            </a:pPr>
            <a:r>
              <a:rPr sz="2000">
                <a:latin typeface="Arial Rounded MT Bold" pitchFamily="34" charset="0"/>
              </a:rPr>
              <a:t>Steps:</a:t>
            </a: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000" smtClean="0">
                <a:latin typeface="Arial Rounded MT Bold" pitchFamily="34" charset="0"/>
              </a:rPr>
              <a:t>Run </a:t>
            </a:r>
            <a:r>
              <a:rPr sz="2000">
                <a:latin typeface="Arial Rounded MT Bold" pitchFamily="34" charset="0"/>
              </a:rPr>
              <a:t>Docker container for SonarQube and host it on port 9000.</a:t>
            </a: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000" smtClean="0">
                <a:latin typeface="Arial Rounded MT Bold" pitchFamily="34" charset="0"/>
              </a:rPr>
              <a:t>Install </a:t>
            </a:r>
            <a:r>
              <a:rPr sz="2000">
                <a:latin typeface="Arial Rounded MT Bold" pitchFamily="34" charset="0"/>
              </a:rPr>
              <a:t>and use Trivy to scan Docker images.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3208" y="150019"/>
            <a:ext cx="4123055" cy="20226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2000" y="150019"/>
            <a:ext cx="4314825" cy="20226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63208" y="2456521"/>
            <a:ext cx="4123055" cy="204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/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493386" y="2456521"/>
            <a:ext cx="4393438" cy="204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Phase 3: Jenkins Automation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sz="2000">
                <a:latin typeface="Arial Rounded MT Bold" pitchFamily="34" charset="0"/>
              </a:rPr>
              <a:t>Steps:</a:t>
            </a: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000" smtClean="0">
                <a:latin typeface="Arial Rounded MT Bold" pitchFamily="34" charset="0"/>
              </a:rPr>
              <a:t>Install </a:t>
            </a:r>
            <a:r>
              <a:rPr sz="2000">
                <a:latin typeface="Arial Rounded MT Bold" pitchFamily="34" charset="0"/>
              </a:rPr>
              <a:t>and configure Jenkins with required plugins.</a:t>
            </a: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000" smtClean="0">
                <a:latin typeface="Arial Rounded MT Bold" pitchFamily="34" charset="0"/>
              </a:rPr>
              <a:t>Create </a:t>
            </a:r>
            <a:r>
              <a:rPr sz="2000">
                <a:latin typeface="Arial Rounded MT Bold" pitchFamily="34" charset="0"/>
              </a:rPr>
              <a:t>a pipeline script to automate application deployment.</a:t>
            </a: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000" smtClean="0">
                <a:latin typeface="Arial Rounded MT Bold" pitchFamily="34" charset="0"/>
              </a:rPr>
              <a:t>Integrate </a:t>
            </a:r>
            <a:r>
              <a:rPr sz="2000">
                <a:latin typeface="Arial Rounded MT Bold" pitchFamily="34" charset="0"/>
              </a:rPr>
              <a:t>with </a:t>
            </a:r>
            <a:r>
              <a:rPr sz="2000" smtClean="0">
                <a:latin typeface="Arial Rounded MT Bold" pitchFamily="34" charset="0"/>
              </a:rPr>
              <a:t>SonarQube </a:t>
            </a:r>
            <a:r>
              <a:rPr sz="2000">
                <a:latin typeface="Arial Rounded MT Bold" pitchFamily="34" charset="0"/>
              </a:rPr>
              <a:t>and Docker.</a:t>
            </a: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sz="2000" smtClean="0">
                <a:latin typeface="Arial Rounded MT Bold" pitchFamily="34" charset="0"/>
              </a:rPr>
              <a:t>Use </a:t>
            </a:r>
            <a:r>
              <a:rPr sz="2000">
                <a:latin typeface="Arial Rounded MT Bold" pitchFamily="34" charset="0"/>
              </a:rPr>
              <a:t>pipeline stages for building, scanning, and deploying the application.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3208" y="291964"/>
            <a:ext cx="3651567" cy="14332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745673" y="291964"/>
            <a:ext cx="3886200" cy="14332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63208" y="1765438"/>
            <a:ext cx="3651567" cy="1473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/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745673" y="1725217"/>
            <a:ext cx="3886200" cy="1513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/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63208" y="3313771"/>
            <a:ext cx="3651566" cy="17761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/>
          <p:cNvPicPr/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4745673" y="3313770"/>
            <a:ext cx="3886200" cy="17252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ex">
  <a:themeElements>
    <a:clrScheme name="Apex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Apex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60</TotalTime>
  <Words>351</Words>
  <Application>Microsoft Macintosh PowerPoint</Application>
  <PresentationFormat>On-screen Show (16:9)</PresentationFormat>
  <Paragraphs>52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Apex</vt:lpstr>
      <vt:lpstr>Netflix Application Deployment</vt:lpstr>
      <vt:lpstr>Project Overview</vt:lpstr>
      <vt:lpstr>Phase 1: Local Deployment</vt:lpstr>
      <vt:lpstr>Slide 4</vt:lpstr>
      <vt:lpstr>Slide 5</vt:lpstr>
      <vt:lpstr>Phase 2: Security Implementation</vt:lpstr>
      <vt:lpstr>Slide 7</vt:lpstr>
      <vt:lpstr>Phase 3: Jenkins Automation</vt:lpstr>
      <vt:lpstr>Slide 9</vt:lpstr>
      <vt:lpstr>Phase 4: Monitoring with Prometheus and Grafana</vt:lpstr>
      <vt:lpstr>Slide 11</vt:lpstr>
      <vt:lpstr>Phase 5: Kubernetes Deployment</vt:lpstr>
      <vt:lpstr>Slide 13</vt:lpstr>
      <vt:lpstr>Slide 14</vt:lpstr>
      <vt:lpstr>Conclusion</vt:lpstr>
      <vt:lpstr>Slide 16</vt:lpstr>
    </vt:vector>
  </TitlesOfParts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Netflix Application Deployment</dc:title>
  <dc:creator>yashwanth najana</dc:creator>
  <dc:description>generated using python-pptx</dc:description>
  <cp:lastModifiedBy>yashwanth najana</cp:lastModifiedBy>
  <cp:revision>8</cp:revision>
  <dcterms:created xsi:type="dcterms:W3CDTF">2013-01-27T09:14:16Z</dcterms:created>
  <dcterms:modified xsi:type="dcterms:W3CDTF">2024-12-13T09:36:00Z</dcterms:modified>
</cp:coreProperties>
</file>

<file path=docProps/thumbnail.jpeg>
</file>